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86" r:id="rId3"/>
  </p:sldMasterIdLst>
  <p:notesMasterIdLst>
    <p:notesMasterId r:id="rId48"/>
  </p:notesMasterIdLst>
  <p:sldIdLst>
    <p:sldId id="5211" r:id="rId4"/>
    <p:sldId id="4991" r:id="rId5"/>
    <p:sldId id="4969" r:id="rId6"/>
    <p:sldId id="4971" r:id="rId7"/>
    <p:sldId id="4970" r:id="rId8"/>
    <p:sldId id="4972" r:id="rId9"/>
    <p:sldId id="4967" r:id="rId10"/>
    <p:sldId id="4968" r:id="rId11"/>
    <p:sldId id="257" r:id="rId12"/>
    <p:sldId id="258" r:id="rId13"/>
    <p:sldId id="4994" r:id="rId14"/>
    <p:sldId id="259" r:id="rId15"/>
    <p:sldId id="330" r:id="rId16"/>
    <p:sldId id="5094" r:id="rId17"/>
    <p:sldId id="5095" r:id="rId18"/>
    <p:sldId id="4999" r:id="rId19"/>
    <p:sldId id="5000" r:id="rId20"/>
    <p:sldId id="5001" r:id="rId21"/>
    <p:sldId id="5002" r:id="rId22"/>
    <p:sldId id="410" r:id="rId23"/>
    <p:sldId id="409" r:id="rId24"/>
    <p:sldId id="5004" r:id="rId25"/>
    <p:sldId id="5093" r:id="rId26"/>
    <p:sldId id="5096" r:id="rId27"/>
    <p:sldId id="4976" r:id="rId28"/>
    <p:sldId id="5099" r:id="rId29"/>
    <p:sldId id="4974" r:id="rId30"/>
    <p:sldId id="4984" r:id="rId31"/>
    <p:sldId id="4992" r:id="rId32"/>
    <p:sldId id="4993" r:id="rId33"/>
    <p:sldId id="5098" r:id="rId34"/>
    <p:sldId id="4973" r:id="rId35"/>
    <p:sldId id="5100" r:id="rId36"/>
    <p:sldId id="5006" r:id="rId37"/>
    <p:sldId id="5007" r:id="rId38"/>
    <p:sldId id="5015" r:id="rId39"/>
    <p:sldId id="5017" r:id="rId40"/>
    <p:sldId id="5020" r:id="rId41"/>
    <p:sldId id="4987" r:id="rId42"/>
    <p:sldId id="5023" r:id="rId43"/>
    <p:sldId id="5024" r:id="rId44"/>
    <p:sldId id="5027" r:id="rId45"/>
    <p:sldId id="5028" r:id="rId46"/>
    <p:sldId id="299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media/image1.png>
</file>

<file path=ppt/media/image10.svg>
</file>

<file path=ppt/media/image11.png>
</file>

<file path=ppt/media/image12.sv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E12556-1282-6E42-895B-682B4CF8292E}" type="datetimeFigureOut">
              <a:t>6/7/24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C862B-0042-4946-9262-F19C88D6F42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977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B3C6DE-2731-4AC9-969F-A53770CEFA5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200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3A5C4-89FA-449E-BD62-A7227D917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F43F97-FB54-4B1E-9C85-21A8228FD5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93D63-DCE3-4A8B-8366-A2A5C69A6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6FC83-F3FF-4FE9-B2D6-18CD35365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8F5F1-7E3F-48A6-A25B-63AF00D7B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35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6A8D-0C37-41BC-AC55-2BAAFFDB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071769-D23A-43BE-9D7E-D2FC12A0D2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07CD4-D9D0-4DEB-B1DE-0B267A37C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AFECF-E91B-4FD2-97C2-8EB89752E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16695-5668-495C-8131-FC8BE727A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067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FEEEDB-5B4F-4B96-A57B-CAACDC0BDC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8CCF1-07E0-4147-9077-6A0214B629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CBD7E-CE4C-4A91-8324-FC788C3F2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FDAD66-C361-4119-ADB1-DD8575815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2030E-10AB-4529-866F-ED360FD7D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90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AB3A-29A6-DFEE-BD98-EF39BFFC1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1">
                <a:latin typeface="Garamond" panose="02020404030301010803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E5CF12-38FC-E9AF-C7A1-340018315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i="1">
                <a:latin typeface="Garamond" panose="020204040303010108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60FCD-458D-4E43-4383-761668C08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2C482-3E9F-C58A-8385-3FD092398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3B55F-4685-78A8-3C5E-C85E35D88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556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0E112-A927-1C8B-4937-ED78DFF1B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591FF-0BA0-BCAC-2C51-C55A2A293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5C3C4-2370-B734-AFA3-F1F96925E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3588F-BFE8-14DC-7927-C6078500A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CD1F8-C396-DE68-E171-06B5B9E9F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3703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1ED80-6B29-BF97-5E24-90120002A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BC69B-2519-C00A-7ED6-4B3D850CE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8F03B-6149-6334-C0CD-343AB4C3B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93516-BB31-DA4D-AB6F-BFB01C128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D5CDE-B307-21F2-867C-DC4DF8C4E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704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79E6A-17B8-778C-FF75-E619928E4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12D5B-44EE-EA69-D35D-B626A46A3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098F79-219E-C8B9-56F1-2A85BCDD22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6C47F3-7FED-DB77-E9F1-E29624879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F1799-6EFC-203F-E1CB-253CAC90D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1442B-11ED-F7AA-01B8-2C3F0A493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350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7C431-DE4B-789D-E456-86E843FE9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58DA6-172B-3E50-92E9-D56DE9F2F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86F6EC-1FD3-07D2-3AD8-FA4B913BE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C3ABFD-6F34-181F-BECB-84D0612FAF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9D10FC-BD05-41C3-DE2E-969CC433D3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8D0D49-9A1B-0478-BDC8-4764F5078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EB4F06-A0FC-EA87-1CE2-78BCB70A0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07FF98-CB54-9036-8EDA-027CE6AB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3388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E020-6054-97A7-8621-F2F73D571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2E7FC6-2721-FF5D-3412-027453A5A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BF4897-9117-CB63-FB09-E27C92E12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C934C-583B-7272-2491-DC5C12203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919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54F60B-7360-BF46-C12F-8CE68A33A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71875E-A79C-81C5-3749-C58115613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3141A-05A2-C746-C8A1-60A7D25FC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160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7485E-2EB8-7700-F135-DE0C224CC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5F6BE-5394-C1FF-B7DF-1C5BC169B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8E153-E882-7D01-90F1-2257067BF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70155E-1AA0-B9FA-DEB7-16EF2879D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E3C570-79B3-D611-073E-63E112C68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EA60DF-032C-BDFB-61B8-E8DCB6CE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70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5B130-0822-4113-9654-AF1C4CC18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33775-B000-485D-A024-A3399BD33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42450-A2F2-4ADE-81A0-CFFD4A107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A4048-106C-43E3-9FEC-9B4871341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EAD80-4A87-4543-BE1E-99819A48A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364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CE054-39B5-8E60-05E0-5D51DD343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E3B5C4-9277-7D93-1F3F-7CD55984B4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CF05DD-F49D-E262-2EB1-63C906579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3009B9-45C5-A0F0-43C5-44F18ED77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05333-E740-591E-B01A-4D03B6A77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EF06A-7E9A-CA09-69B4-8E1E99438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724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4267E-81CC-F7F8-9DBA-AB2394D3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5FFE4B-D240-94D3-5140-66C4985B78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D0411-E2C1-AC06-E40A-B13FA9AC3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1386E-7A89-2DFF-6177-D4FD5A8E0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93D28-63D2-BB70-16DF-1DD1DE52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008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D3DC68-7388-25FF-0F7C-C72D7F34B8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E38907-869C-1080-2002-FB051E83A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757DF-7A85-348C-5F94-CD8677C61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8683E-816F-6E1A-A80F-81574D63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CBC1B-47DC-B7D3-7968-C87D6C7FA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4140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524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524001"/>
            <a:ext cx="10972800" cy="4602163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http://ontologist.com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11CC99-896E-46B2-9B2B-ED07EA2F8C3F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2597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: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403" y="685800"/>
            <a:ext cx="10761397" cy="9144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8" name="Content Placeholder 26"/>
          <p:cNvSpPr>
            <a:spLocks noGrp="1"/>
          </p:cNvSpPr>
          <p:nvPr>
            <p:ph sz="quarter" idx="14"/>
          </p:nvPr>
        </p:nvSpPr>
        <p:spPr>
          <a:xfrm>
            <a:off x="711200" y="1752602"/>
            <a:ext cx="5283200" cy="441959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31" name="Content Placeholder 26"/>
          <p:cNvSpPr>
            <a:spLocks noGrp="1"/>
          </p:cNvSpPr>
          <p:nvPr>
            <p:ph sz="quarter" idx="15"/>
          </p:nvPr>
        </p:nvSpPr>
        <p:spPr>
          <a:xfrm>
            <a:off x="6197602" y="1752600"/>
            <a:ext cx="5283199" cy="44196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GB"/>
              <a:t>Slide </a:t>
            </a:r>
            <a:fld id="{E44EE0AE-258D-448E-BE6F-A5950D950578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PwCFirm"/>
          <p:cNvSpPr txBox="1"/>
          <p:nvPr userDrawn="1"/>
        </p:nvSpPr>
        <p:spPr>
          <a:xfrm>
            <a:off x="711200" y="6477001"/>
            <a:ext cx="3454400" cy="152401"/>
          </a:xfrm>
          <a:prstGeom prst="rect">
            <a:avLst/>
          </a:prstGeom>
          <a:noFill/>
        </p:spPr>
        <p:txBody>
          <a:bodyPr vert="horz" wrap="square" lIns="0" tIns="0" rIns="0" bIns="0" rtlCol="0">
            <a:noAutofit/>
          </a:bodyPr>
          <a:lstStyle/>
          <a:p>
            <a:pPr indent="-27432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GB" sz="1000" b="0" i="0" u="none" baseline="0" dirty="0" err="1">
              <a:effectLst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5701613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1"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B57E-7C19-49D4-894C-7934F1414995}" type="datetime1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5540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06CD-DF62-40BE-93D0-2BC52268BAD4}" type="datetime1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9830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B9730-60C4-44E8-A497-8D0EC71F43AC}" type="datetime1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7350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FC46C-540F-442C-B39B-3662AE4813C9}" type="datetime1">
              <a:rPr lang="en-US" smtClean="0"/>
              <a:t>6/5/24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20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B8ECA-99F2-4D8B-9599-72913254D407}" type="datetime1">
              <a:rPr lang="en-US" smtClean="0"/>
              <a:t>6/5/24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70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87EEE-0A13-4388-BBCB-C287BE8C4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1E2BA-0D3A-4674-8046-68C3DF33B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F1C3A-046B-4EEC-9C78-A50DB76F7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48486-A1F3-4A1E-89E1-3E5BB02EC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A742B-E43F-4789-9505-78607A2D6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6893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48668-89E7-4EEC-B107-0CE8C9E3E03D}" type="datetime1">
              <a:rPr lang="en-US" smtClean="0"/>
              <a:t>6/5/24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09893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855D7-DFFA-47DE-BCEE-5D84FF443B6D}" type="datetime1">
              <a:rPr lang="en-US" smtClean="0"/>
              <a:t>6/5/24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3239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65B3B-9647-4721-9741-3473A997B7F4}" type="datetime1">
              <a:rPr lang="en-US" smtClean="0"/>
              <a:t>6/5/24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64056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02EEE-0C3F-49C2-861F-D6623E8E95FB}" type="datetime1">
              <a:rPr lang="en-US" smtClean="0"/>
              <a:t>6/5/24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3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ACFF1-88BB-4F39-A89C-EF1DE0FFF3E0}" type="datetime1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499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067B0-9962-44C2-B9BA-0442ED637A73}" type="datetime1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201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15C08-1ADC-4CF0-9ABF-1B21B0B62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A6F11-ACF0-433F-BF92-7EEEB0EA5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49398D-DEE5-43AB-9D2A-4551964132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46D87C-73B2-4A59-A252-C1884B724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FA2AA3-A92D-47E9-B7B8-4585FD221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7C4E4-DE33-4113-8F3F-12301D6DD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05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5DBAE-8E7B-4227-A656-3A86DEC39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E1872-E990-43E5-B362-B2730C492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195EB2-AD59-46D2-B1EC-9B66CD7C2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0B6D40-CD43-4313-84D6-03DEB7B27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F8564-559C-4C7D-B687-B7E3DE57FF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77C7B4-261B-4025-A76D-29E4DDDD0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447DB7-F5FD-4E25-BFEC-CEBC5F621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1B7E3B-9599-457C-B7BB-4CA65860F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405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38636-47DB-4977-94A2-AD858A364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923846-512A-48FD-B3BF-E5869D735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745200-D101-4126-8DBD-720046776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2633BB-79B6-42BB-BBE3-526C27C76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415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C797BF-1ADD-49F9-80F8-023E95803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6C9779-4340-4F60-AADD-C38F606DD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EDF03C-96DA-4785-B54F-4A0FAA8F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332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BF957-6AD7-4E6E-98B3-BFAC41565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AFF3F-E54F-4C64-A383-BD316551F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156E51-154A-488F-840D-628AC5CCBB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20147-F5FD-4F89-A9F9-F1ABC2173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8BC593-2C0C-4195-8A7E-07FDE2FD7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70DCE-FDD9-44A0-973B-1E655DC49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91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6FCE6-FC16-466E-B645-97032DF0C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5FDDC7-2E79-422B-B474-0CE27C11E7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C98D91-010A-4468-98E6-F58978BFF0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82B821-4A9C-4250-B5A2-AEE2AD3AC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D69F54-D5F6-4A90-9D7D-AB9C474B9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DF05A-6883-406B-9FFE-A8C92E1AD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829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F71A6E-8210-4795-A096-CCBC632F5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A2028-3E7C-4C69-9D11-AFDFA5EC3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D5D4C-3706-45C6-BBB6-59560E6109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D737F-0CB2-4402-9D0F-334D7B0B47A4}" type="datetimeFigureOut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8B455-669A-4EBB-9D30-D13CC15F80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6A281-B108-48D6-B8DC-A85E52DFA9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6E9C6-103C-41E1-8ADF-5F49D912C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290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E2A8B3-8D2F-D70B-E6B7-CBB4FE8D7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A30CC-EDFC-54F0-0044-07664F718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E6445-277D-3BA2-7EE7-E38C71E92A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3503AD-24D2-F04B-A5C1-AA31754D0B29}" type="datetimeFigureOut">
              <a:t>6/5/24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3E237-4CE6-4C50-3DAB-27E3859C25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7ABBC7-97EE-5DB4-8DC8-23B77B649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F24233-0586-EA44-99C2-E26DC30F537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86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1" kern="1200">
          <a:solidFill>
            <a:schemeClr val="tx1"/>
          </a:solidFill>
          <a:latin typeface="Garamond" panose="020204040303010108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1649B-86F9-4B97-AEFE-95047993EAC8}" type="datetime1">
              <a:rPr lang="en-US" smtClean="0"/>
              <a:t>6/5/24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B8909-5D7C-4BA4-A147-B88C413D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27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://www.start.umd.edu/gtd/using-gtd/" TargetMode="Externa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://www.start.umd.edu/gtd/using-gtd/" TargetMode="Externa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hyperlink" Target="http://www.start.umd.edu/gtd/using-gtd/" TargetMode="Externa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sede.org/BibliotecaCasede/SOF_RoleCombatingTOC.pdf#page=157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rt.umd.edu/gtd/using-gtd/" TargetMode="Externa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www.start.umd.edu/gtd/using-gtd/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87215-9282-F567-A9FB-E7C988B39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5214" y="1600200"/>
            <a:ext cx="10920248" cy="2387600"/>
          </a:xfrm>
        </p:spPr>
        <p:txBody>
          <a:bodyPr>
            <a:normAutofit/>
          </a:bodyPr>
          <a:lstStyle/>
          <a:p>
            <a:r>
              <a:rPr lang="en-US"/>
              <a:t>Terror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80C18C-1A34-49F2-2BFF-9440AB321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83117"/>
            <a:ext cx="9144000" cy="2307135"/>
          </a:xfrm>
        </p:spPr>
        <p:txBody>
          <a:bodyPr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John Beverley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i="0"/>
              <a:t>Assistant Professor</a:t>
            </a:r>
            <a:r>
              <a:rPr lang="en-US"/>
              <a:t>, </a:t>
            </a:r>
            <a:r>
              <a:rPr lang="en-US" i="1"/>
              <a:t>University at Buffalo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i="0"/>
              <a:t>Co-Director, National Center for Ontological Research 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i="0"/>
              <a:t>Affiliate Faculty</a:t>
            </a:r>
            <a:r>
              <a:rPr lang="en-US"/>
              <a:t>, </a:t>
            </a:r>
            <a:r>
              <a:rPr lang="en-US" i="1"/>
              <a:t>Institute of Artificial Intelligence and Data Science</a:t>
            </a:r>
          </a:p>
          <a:p>
            <a:endParaRPr lang="en-US"/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26AE0EC-43D8-E0B0-B868-F77B95F07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99" y="304194"/>
            <a:ext cx="1638301" cy="1419861"/>
          </a:xfrm>
          <a:prstGeom prst="rect">
            <a:avLst/>
          </a:prstGeom>
        </p:spPr>
      </p:pic>
      <p:pic>
        <p:nvPicPr>
          <p:cNvPr id="5" name="Picture 4" descr="A blue sign with white text&#10;&#10;Description automatically generated">
            <a:extLst>
              <a:ext uri="{FF2B5EF4-FFF2-40B4-BE49-F238E27FC236}">
                <a16:creationId xmlns:a16="http://schemas.microsoft.com/office/drawing/2014/main" id="{A3588D7A-F6A1-D812-6978-15278CDC8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3059" y="185635"/>
            <a:ext cx="1436842" cy="14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159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Domestic Terrorism</a:t>
            </a:r>
            <a:r>
              <a:rPr lang="en-US" sz="5400" b="1" i="1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15807"/>
          </a:xfrm>
        </p:spPr>
        <p:txBody>
          <a:bodyPr>
            <a:normAutofit/>
          </a:bodyPr>
          <a:lstStyle/>
          <a:p>
            <a:r>
              <a:rPr lang="en-US" sz="3200" dirty="0"/>
              <a:t>Du Bois’ </a:t>
            </a:r>
            <a:r>
              <a:rPr lang="en-US" sz="3200" i="1" dirty="0"/>
              <a:t>The Souls of Black Folk</a:t>
            </a:r>
            <a:r>
              <a:rPr lang="en-US" sz="3200" dirty="0"/>
              <a:t> published in 1903</a:t>
            </a:r>
          </a:p>
          <a:p>
            <a:endParaRPr lang="en-US" sz="3200" dirty="0"/>
          </a:p>
          <a:p>
            <a:r>
              <a:rPr lang="en-US" sz="3200" dirty="0"/>
              <a:t>In 1900, 90% of black population still in Southern states</a:t>
            </a:r>
          </a:p>
          <a:p>
            <a:endParaRPr lang="en-US" sz="3200" dirty="0"/>
          </a:p>
          <a:p>
            <a:r>
              <a:rPr lang="en-US" sz="3200" dirty="0"/>
              <a:t>Outbreak of WWI in 1914 led to shift in demographics</a:t>
            </a:r>
          </a:p>
          <a:p>
            <a:endParaRPr lang="en-US" sz="3200" dirty="0"/>
          </a:p>
          <a:p>
            <a:r>
              <a:rPr lang="en-US" sz="3200" dirty="0"/>
              <a:t>“The Great Migration” between 1910-1930 saw black population in North increase by 40%</a:t>
            </a:r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21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Great Migration Map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529" y="1398494"/>
            <a:ext cx="9574306" cy="5257799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849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Domestic Terrorism</a:t>
            </a:r>
            <a:r>
              <a:rPr lang="en-US" sz="5400" b="1" i="1" dirty="0"/>
              <a:t>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WWI ended in 1918, troops returned to few jobs</a:t>
            </a:r>
          </a:p>
          <a:p>
            <a:endParaRPr lang="en-US" sz="3200" dirty="0"/>
          </a:p>
          <a:p>
            <a:r>
              <a:rPr lang="en-US" sz="3200" dirty="0"/>
              <a:t>Black troops were respected in Europe, but returned to U.S. to experience discrimination despite fighting in the war</a:t>
            </a:r>
          </a:p>
          <a:p>
            <a:endParaRPr lang="en-US" sz="3200" dirty="0"/>
          </a:p>
          <a:p>
            <a:r>
              <a:rPr lang="en-US" sz="3200" dirty="0"/>
              <a:t>Economic/Race tensions lead to riots in several major U.S. cities, e.g. “The Red Summer” of 1919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6578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Red Summer of 1919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382" y="1690688"/>
            <a:ext cx="9211235" cy="476618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5108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A0179-0814-3B00-938A-853C21B81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Global Database Definition of Terrorism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DF305-E22A-A356-55B0-164C0A977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US" sz="3200"/>
              <a:t>The threatened or actual use of illegal force and violence by a non-state actor to attain a political, economic, religious, or social goal through fear, coercion, or intimidation.</a:t>
            </a:r>
          </a:p>
          <a:p>
            <a:pPr marL="0" indent="0" algn="ctr">
              <a:buNone/>
            </a:pPr>
            <a:r>
              <a:rPr lang="en-US" sz="3200" i="1">
                <a:hlinkClick r:id="rId2"/>
              </a:rPr>
              <a:t>http://www.start.umd.edu/gtd/using-gtd/</a:t>
            </a:r>
            <a:r>
              <a:rPr lang="en-US" sz="3200" i="1"/>
              <a:t> </a:t>
            </a:r>
            <a:endParaRPr lang="en-US" sz="3200"/>
          </a:p>
          <a:p>
            <a:endParaRPr lang="en-US" sz="3200"/>
          </a:p>
          <a:p>
            <a:r>
              <a:rPr lang="en-US" sz="3200"/>
              <a:t>Potential scope: </a:t>
            </a:r>
          </a:p>
          <a:p>
            <a:pPr lvl="1"/>
            <a:r>
              <a:rPr lang="en-US" sz="2800"/>
              <a:t>Domestic paramilitary organizations</a:t>
            </a:r>
          </a:p>
          <a:p>
            <a:pPr lvl="1"/>
            <a:r>
              <a:rPr lang="en-US" sz="2800"/>
              <a:t>International paramilitary groups</a:t>
            </a:r>
          </a:p>
          <a:p>
            <a:pPr lvl="1"/>
            <a:r>
              <a:rPr lang="en-US" sz="2800"/>
              <a:t>Kinetic and digital violence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EE0F394A-9D29-61C5-B3F2-87E24F604A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038" y="4442810"/>
            <a:ext cx="4198739" cy="2172562"/>
          </a:xfrm>
          <a:prstGeom prst="rect">
            <a:avLst/>
          </a:prstGeom>
        </p:spPr>
      </p:pic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2150629D-173A-8A87-C839-D7E4A4DD69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97861" y="507189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011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A0179-0814-3B00-938A-853C21B81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Global Database Definition of Terrorism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DF305-E22A-A356-55B0-164C0A977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US" sz="3200"/>
              <a:t>The threatened or actual use of illegal force and violence by a non-state actor to attain a political, economic, religious, or social goal through fear, coercion, or intimidation.</a:t>
            </a:r>
          </a:p>
          <a:p>
            <a:pPr marL="0" indent="0" algn="ctr">
              <a:buNone/>
            </a:pPr>
            <a:r>
              <a:rPr lang="en-US" sz="3200" i="1">
                <a:hlinkClick r:id="rId2"/>
              </a:rPr>
              <a:t>http://www.start.umd.edu/gtd/using-gtd/</a:t>
            </a:r>
            <a:r>
              <a:rPr lang="en-US" sz="3200" i="1"/>
              <a:t> </a:t>
            </a:r>
            <a:endParaRPr lang="en-US" sz="3200"/>
          </a:p>
          <a:p>
            <a:endParaRPr lang="en-US" sz="3200"/>
          </a:p>
          <a:p>
            <a:r>
              <a:rPr lang="en-US" sz="3200"/>
              <a:t>Potential scope: </a:t>
            </a:r>
          </a:p>
          <a:p>
            <a:pPr lvl="1"/>
            <a:r>
              <a:rPr lang="en-US" sz="2800"/>
              <a:t>Domestic paramilitary organizations</a:t>
            </a:r>
          </a:p>
          <a:p>
            <a:pPr lvl="1"/>
            <a:r>
              <a:rPr lang="en-US" sz="2800"/>
              <a:t>International paramilitary groups</a:t>
            </a:r>
          </a:p>
          <a:p>
            <a:pPr lvl="1"/>
            <a:r>
              <a:rPr lang="en-US" sz="2800"/>
              <a:t>Kinetic and digital violence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EE0F394A-9D29-61C5-B3F2-87E24F604A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038" y="4442810"/>
            <a:ext cx="4198739" cy="2172562"/>
          </a:xfrm>
          <a:prstGeom prst="rect">
            <a:avLst/>
          </a:prstGeom>
        </p:spPr>
      </p:pic>
      <p:pic>
        <p:nvPicPr>
          <p:cNvPr id="4" name="Graphic 3" descr="Question Mark with solid fill">
            <a:extLst>
              <a:ext uri="{FF2B5EF4-FFF2-40B4-BE49-F238E27FC236}">
                <a16:creationId xmlns:a16="http://schemas.microsoft.com/office/drawing/2014/main" id="{5E2B3700-8241-1D01-F039-353594259D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98638" y="504087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903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i="1" dirty="0"/>
              <a:t>…Making America Safe…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094" y="1506072"/>
            <a:ext cx="8256494" cy="5244352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4259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i="1" dirty="0"/>
              <a:t>…Making America Safe…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094" y="1506072"/>
            <a:ext cx="8256494" cy="5244352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1976716" y="1869142"/>
            <a:ext cx="2823883" cy="150607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solidFill>
                  <a:srgbClr val="FF0000"/>
                </a:solidFill>
              </a:ln>
              <a:solidFill>
                <a:prstClr val="black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2991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Red Summer of 1919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382" y="1690688"/>
            <a:ext cx="9211235" cy="476618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19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Red Summer of 1919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382" y="1690688"/>
            <a:ext cx="9211235" cy="476618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5715000" y="4975413"/>
            <a:ext cx="551329" cy="48409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342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tanding in a field&#10;&#10;Description automatically generated">
            <a:extLst>
              <a:ext uri="{FF2B5EF4-FFF2-40B4-BE49-F238E27FC236}">
                <a16:creationId xmlns:a16="http://schemas.microsoft.com/office/drawing/2014/main" id="{AFA5E124-54EB-B7BF-06F6-834DEC45500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73070A-8511-3318-7A76-4412CFCC993C}"/>
              </a:ext>
            </a:extLst>
          </p:cNvPr>
          <p:cNvSpPr txBox="1"/>
          <p:nvPr/>
        </p:nvSpPr>
        <p:spPr>
          <a:xfrm>
            <a:off x="980739" y="4292300"/>
            <a:ext cx="10230522" cy="230832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>
                <a:ln w="19050">
                  <a:solidFill>
                    <a:prstClr val="black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Moving from the words we use to the world we inhabit, is unlikely to lead us to the same destination</a:t>
            </a:r>
          </a:p>
        </p:txBody>
      </p:sp>
    </p:spTree>
    <p:extLst>
      <p:ext uri="{BB962C8B-B14F-4D97-AF65-F5344CB8AC3E}">
        <p14:creationId xmlns:p14="http://schemas.microsoft.com/office/powerpoint/2010/main" val="14915491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Red Summer of 1919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382" y="1690688"/>
            <a:ext cx="9211235" cy="476618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8713694" y="3781472"/>
            <a:ext cx="551329" cy="48409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01011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Red Summer of 1919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382" y="1690688"/>
            <a:ext cx="9211235" cy="476618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6938682" y="3415554"/>
            <a:ext cx="551329" cy="48409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96783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b="1" i="1" dirty="0"/>
              <a:t>…Making America Safe…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094" y="1506072"/>
            <a:ext cx="8256494" cy="5244352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4141694" y="3119718"/>
            <a:ext cx="2232212" cy="1143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solidFill>
                  <a:srgbClr val="FF0000"/>
                </a:solidFill>
              </a:ln>
              <a:solidFill>
                <a:prstClr val="black"/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94955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A0179-0814-3B00-938A-853C21B81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Global Database Definition of Terrorism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DF305-E22A-A356-55B0-164C0A977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US" sz="3200"/>
              <a:t>The threatened or actual use of illegal force and violence by a non-state actor to attain a political, economic, religious, or social goal through fear, coercion, or intimidation.</a:t>
            </a:r>
          </a:p>
          <a:p>
            <a:pPr marL="0" indent="0" algn="ctr">
              <a:buNone/>
            </a:pPr>
            <a:r>
              <a:rPr lang="en-US" sz="3200" i="1">
                <a:hlinkClick r:id="rId2"/>
              </a:rPr>
              <a:t>http://www.start.umd.edu/gtd/using-gtd/</a:t>
            </a:r>
            <a:r>
              <a:rPr lang="en-US" sz="3200" i="1"/>
              <a:t> </a:t>
            </a:r>
            <a:endParaRPr lang="en-US" sz="3200"/>
          </a:p>
          <a:p>
            <a:endParaRPr lang="en-US" sz="3200"/>
          </a:p>
          <a:p>
            <a:r>
              <a:rPr lang="en-US" sz="3200"/>
              <a:t>Potential scope: </a:t>
            </a:r>
          </a:p>
          <a:p>
            <a:pPr lvl="1"/>
            <a:r>
              <a:rPr lang="en-US" sz="2800"/>
              <a:t>Domestic paramilitary organizations</a:t>
            </a:r>
          </a:p>
          <a:p>
            <a:pPr lvl="1"/>
            <a:r>
              <a:rPr lang="en-US" sz="2800"/>
              <a:t>International paramilitary groups</a:t>
            </a:r>
          </a:p>
          <a:p>
            <a:pPr lvl="1"/>
            <a:r>
              <a:rPr lang="en-US" sz="2800"/>
              <a:t>Kinetic and digital violence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F25175-84AF-AF01-C3C4-1216AC6BCD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038" y="4341811"/>
            <a:ext cx="3640762" cy="2312536"/>
          </a:xfrm>
          <a:prstGeom prst="rect">
            <a:avLst/>
          </a:prstGeom>
        </p:spPr>
      </p:pic>
      <p:pic>
        <p:nvPicPr>
          <p:cNvPr id="8" name="Graphic 7" descr="Question Mark with solid fill">
            <a:extLst>
              <a:ext uri="{FF2B5EF4-FFF2-40B4-BE49-F238E27FC236}">
                <a16:creationId xmlns:a16="http://schemas.microsoft.com/office/drawing/2014/main" id="{D431C6F8-2B73-4390-AAE1-9CF0BDC965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98638" y="504087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610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98110-D686-DAA6-02BB-4F77B34AE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26A87-3FB8-E647-8792-FB8CB817C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Does unlawful rioting against domestic terrorism itself count as terrorism according to the global database definition? </a:t>
            </a:r>
          </a:p>
          <a:p>
            <a:endParaRPr lang="en-US"/>
          </a:p>
          <a:p>
            <a:endParaRPr lang="en-US"/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If so, should it? </a:t>
            </a:r>
          </a:p>
          <a:p>
            <a:pPr algn="ctr"/>
            <a:endParaRPr lang="en-US" b="1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If not, why not?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D3C468-F759-0A3D-C076-5A9F6322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24766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96892-A62B-72EC-1B52-C9AC91EB9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CE220-FEFF-568C-6CD7-404C3413D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BFO: Terrorism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BB2A-DE96-A69A-918C-09365B643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7244"/>
          </a:xfrm>
        </p:spPr>
        <p:txBody>
          <a:bodyPr/>
          <a:lstStyle/>
          <a:p>
            <a:r>
              <a:rPr lang="en-US"/>
              <a:t>An adequate account of such </a:t>
            </a:r>
            <a:r>
              <a:rPr lang="en-US" i="1"/>
              <a:t>terrorism </a:t>
            </a:r>
            <a:r>
              <a:rPr lang="en-US"/>
              <a:t>will require at a minumum ontological characterizations of:  </a:t>
            </a:r>
          </a:p>
          <a:p>
            <a:pPr marL="0" indent="0">
              <a:buNone/>
            </a:pPr>
            <a:endParaRPr lang="en-US"/>
          </a:p>
          <a:p>
            <a:pPr lvl="1"/>
            <a:r>
              <a:rPr lang="en-US"/>
              <a:t>Social dispositions, e.g. customs, languages, rituals, etc. </a:t>
            </a:r>
          </a:p>
          <a:p>
            <a:pPr lvl="1"/>
            <a:r>
              <a:rPr lang="en-US"/>
              <a:t>Speech acts, e.g. imperatives, threats, coercion, etc. </a:t>
            </a:r>
          </a:p>
          <a:p>
            <a:pPr lvl="1"/>
            <a:r>
              <a:rPr lang="en-US"/>
              <a:t>Mental functioning, e.g. beliefs, knowledge, hopes, etc. </a:t>
            </a:r>
          </a:p>
          <a:p>
            <a:pPr lvl="1"/>
            <a:r>
              <a:rPr lang="en-US"/>
              <a:t>Social acts, e.g. coercion, propaganda, property damage, etc. </a:t>
            </a:r>
          </a:p>
          <a:p>
            <a:pPr lvl="1"/>
            <a:r>
              <a:rPr lang="en-US"/>
              <a:t>Documents, e.g. credentials, training programs, etc. </a:t>
            </a:r>
          </a:p>
          <a:p>
            <a:pPr lvl="1"/>
            <a:r>
              <a:rPr lang="en-US"/>
              <a:t>Authorities, e.g. governments, cells, networks, etc. 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8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96892-A62B-72EC-1B52-C9AC91EB9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CE220-FEFF-568C-6CD7-404C3413D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BFO: Terrorism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BB2A-DE96-A69A-918C-09365B643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7244"/>
          </a:xfrm>
        </p:spPr>
        <p:txBody>
          <a:bodyPr/>
          <a:lstStyle/>
          <a:p>
            <a:r>
              <a:rPr lang="en-US"/>
              <a:t>An adequate account of such </a:t>
            </a:r>
            <a:r>
              <a:rPr lang="en-US" i="1"/>
              <a:t>terrorism </a:t>
            </a:r>
            <a:r>
              <a:rPr lang="en-US"/>
              <a:t>will require at a minumum ontological characterizations of:  </a:t>
            </a:r>
          </a:p>
          <a:p>
            <a:pPr marL="0" indent="0">
              <a:buNone/>
            </a:pPr>
            <a:endParaRPr lang="en-US"/>
          </a:p>
          <a:p>
            <a:pPr lvl="1"/>
            <a:r>
              <a:rPr lang="en-US"/>
              <a:t>Social dispositions, e.g. customs, languages, rituals, etc. </a:t>
            </a:r>
          </a:p>
          <a:p>
            <a:pPr lvl="1"/>
            <a:r>
              <a:rPr lang="en-US"/>
              <a:t>Speech acts, e.g. imperatives, threats, </a:t>
            </a:r>
            <a:r>
              <a:rPr lang="en-US">
                <a:solidFill>
                  <a:srgbClr val="FF0000"/>
                </a:solidFill>
              </a:rPr>
              <a:t>coercion</a:t>
            </a:r>
            <a:r>
              <a:rPr lang="en-US"/>
              <a:t>, etc. </a:t>
            </a:r>
          </a:p>
          <a:p>
            <a:pPr lvl="1"/>
            <a:r>
              <a:rPr lang="en-US"/>
              <a:t>Mental functioning, e.g. beliefs, knowledge, hopes, etc. </a:t>
            </a:r>
          </a:p>
          <a:p>
            <a:pPr lvl="1"/>
            <a:r>
              <a:rPr lang="en-US"/>
              <a:t>Social acts, e.g. </a:t>
            </a:r>
            <a:r>
              <a:rPr lang="en-US">
                <a:solidFill>
                  <a:srgbClr val="FF0000"/>
                </a:solidFill>
              </a:rPr>
              <a:t>coercion</a:t>
            </a:r>
            <a:r>
              <a:rPr lang="en-US"/>
              <a:t>, propaganda, property damage, etc. </a:t>
            </a:r>
          </a:p>
          <a:p>
            <a:pPr lvl="1"/>
            <a:r>
              <a:rPr lang="en-US"/>
              <a:t>Documents, e.g. credentials, training programs, etc. </a:t>
            </a:r>
          </a:p>
          <a:p>
            <a:pPr lvl="1"/>
            <a:r>
              <a:rPr lang="en-US"/>
              <a:t>Authorities, e.g. governments, cells, networks, etc. 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4097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B631-6605-E13E-5A10-F316DEEB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Terrorism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AD994-7BE2-FF7D-8A97-320183CB4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60211" cy="5032375"/>
          </a:xfrm>
        </p:spPr>
        <p:txBody>
          <a:bodyPr>
            <a:normAutofit/>
          </a:bodyPr>
          <a:lstStyle/>
          <a:p>
            <a:r>
              <a:rPr lang="en-US"/>
              <a:t>A terrorist act is an act of communication, in particular a type of speech act involving language and violence</a:t>
            </a:r>
          </a:p>
          <a:p>
            <a:endParaRPr lang="en-US"/>
          </a:p>
          <a:p>
            <a:r>
              <a:rPr lang="en-US"/>
              <a:t>A </a:t>
            </a:r>
            <a:r>
              <a:rPr lang="en-US" i="1"/>
              <a:t>speech act</a:t>
            </a:r>
            <a:r>
              <a:rPr lang="en-US"/>
              <a:t> involves intention to convey meaning performed by the act</a:t>
            </a:r>
          </a:p>
          <a:p>
            <a:endParaRPr lang="en-US"/>
          </a:p>
          <a:p>
            <a:r>
              <a:rPr lang="en-US"/>
              <a:t>Example categories: </a:t>
            </a:r>
          </a:p>
          <a:p>
            <a:pPr lvl="1"/>
            <a:r>
              <a:rPr lang="en-US"/>
              <a:t>Assertion </a:t>
            </a:r>
          </a:p>
          <a:p>
            <a:pPr lvl="1"/>
            <a:r>
              <a:rPr lang="en-US"/>
              <a:t>Directive </a:t>
            </a:r>
          </a:p>
          <a:p>
            <a:pPr lvl="1"/>
            <a:r>
              <a:rPr lang="en-US"/>
              <a:t>Commissive </a:t>
            </a:r>
          </a:p>
          <a:p>
            <a:pPr lvl="1"/>
            <a:r>
              <a:rPr lang="en-US"/>
              <a:t>Expressive </a:t>
            </a:r>
          </a:p>
          <a:p>
            <a:pPr lvl="1"/>
            <a:r>
              <a:rPr lang="en-US"/>
              <a:t>Declaration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5" name="Picture 4" descr="A close-up of black text&#10;&#10;Description automatically generated">
            <a:extLst>
              <a:ext uri="{FF2B5EF4-FFF2-40B4-BE49-F238E27FC236}">
                <a16:creationId xmlns:a16="http://schemas.microsoft.com/office/drawing/2014/main" id="{4E26B42A-A920-3D9D-73D6-5E72928CF3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88" b="3579"/>
          <a:stretch/>
        </p:blipFill>
        <p:spPr>
          <a:xfrm>
            <a:off x="4820557" y="4341811"/>
            <a:ext cx="6936828" cy="201362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739956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ADC79-F3AB-F2FE-D142-9E2662402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D18C2-1155-5FE8-AFDB-4D0736304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Terrorist 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E98BB-EE77-BFD3-B4CD-34F7BF543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/>
              <a:t>By participating in </a:t>
            </a:r>
            <a:r>
              <a:rPr lang="en-US" i="1"/>
              <a:t>terrorist acts</a:t>
            </a:r>
            <a:r>
              <a:rPr lang="en-US"/>
              <a:t> </a:t>
            </a:r>
            <a:br>
              <a:rPr lang="en-US"/>
            </a:br>
            <a:r>
              <a:rPr lang="en-US"/>
              <a:t>agents: </a:t>
            </a:r>
          </a:p>
          <a:p>
            <a:endParaRPr lang="en-US"/>
          </a:p>
          <a:p>
            <a:pPr lvl="1"/>
            <a:r>
              <a:rPr lang="en-US"/>
              <a:t>Create fear in target population</a:t>
            </a:r>
          </a:p>
          <a:p>
            <a:pPr lvl="1"/>
            <a:r>
              <a:rPr lang="en-US"/>
              <a:t>Enforce authorities and responsibilities </a:t>
            </a:r>
          </a:p>
          <a:p>
            <a:pPr lvl="1"/>
            <a:r>
              <a:rPr lang="en-US"/>
              <a:t>Establish memberships and exclusions</a:t>
            </a:r>
          </a:p>
          <a:p>
            <a:pPr lvl="1"/>
            <a:r>
              <a:rPr lang="en-US"/>
              <a:t>Promote message and mythos </a:t>
            </a:r>
          </a:p>
          <a:p>
            <a:pPr lvl="1"/>
            <a:endParaRPr lang="en-US"/>
          </a:p>
          <a:p>
            <a:r>
              <a:rPr lang="en-US"/>
              <a:t>All of which are </a:t>
            </a:r>
            <a:r>
              <a:rPr lang="en-US" b="1">
                <a:solidFill>
                  <a:srgbClr val="FF0000"/>
                </a:solidFill>
              </a:rPr>
              <a:t>coercive</a:t>
            </a:r>
            <a:r>
              <a:rPr lang="en-US"/>
              <a:t> social </a:t>
            </a:r>
            <a:br>
              <a:rPr lang="en-US"/>
            </a:br>
            <a:r>
              <a:rPr lang="en-US"/>
              <a:t>acts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5" name="Picture 4" descr="A screenshot of a screen shot of a report&#10;&#10;Description automatically generated">
            <a:extLst>
              <a:ext uri="{FF2B5EF4-FFF2-40B4-BE49-F238E27FC236}">
                <a16:creationId xmlns:a16="http://schemas.microsoft.com/office/drawing/2014/main" id="{C2C8380D-B251-9FCC-9681-9CB45EF92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301" y="1115348"/>
            <a:ext cx="4986808" cy="537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5398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BB4A1-3121-1506-7CE1-2CEE27FE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Coercion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5A150-A070-F034-5878-1F2F835CF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/>
              <a:t>Agent S </a:t>
            </a:r>
            <a:r>
              <a:rPr lang="en-US" i="1"/>
              <a:t>coerces</a:t>
            </a:r>
            <a:r>
              <a:rPr lang="en-US"/>
              <a:t> S’ just in case: </a:t>
            </a:r>
          </a:p>
          <a:p>
            <a:endParaRPr lang="en-US"/>
          </a:p>
          <a:p>
            <a:pPr marL="914400" lvl="1" indent="-457200">
              <a:buFont typeface="+mj-lt"/>
              <a:buAutoNum type="arabicPeriod"/>
            </a:pPr>
            <a:r>
              <a:rPr lang="en-US"/>
              <a:t>S aims to prevent S’ from performing action 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/>
              <a:t>S’ is at least implicitly aware of (1)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/>
              <a:t>S’ is at least implicitly aware if S’ performs A then S will bring about some consequence that makes A-ing less desirable to S’ than not A-ing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/>
              <a:t>S’ does not perform 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/>
              <a:t>Part of why S’ does not perform A is to decrease chances that S will bring about consequences in (3)</a:t>
            </a:r>
          </a:p>
          <a:p>
            <a:pPr marL="914400" lvl="1" indent="-457200">
              <a:buFont typeface="+mj-lt"/>
              <a:buAutoNum type="arabicPeriod"/>
            </a:pPr>
            <a:endParaRPr lang="en-US"/>
          </a:p>
          <a:p>
            <a:r>
              <a:rPr lang="en-US"/>
              <a:t>Terrorist acts are acts of coercion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443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B9B36-A47B-CA05-BB68-3C75376E4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Reign of Terror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D7E3D-5956-08C1-DCC4-DBF0BF5C9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16343" cy="4351338"/>
          </a:xfrm>
        </p:spPr>
        <p:txBody>
          <a:bodyPr>
            <a:normAutofit/>
          </a:bodyPr>
          <a:lstStyle/>
          <a:p>
            <a:r>
              <a:rPr lang="en-US" sz="3200"/>
              <a:t>“Terrorism” was coined during the </a:t>
            </a:r>
            <a:br>
              <a:rPr lang="en-US" sz="3200"/>
            </a:br>
            <a:r>
              <a:rPr lang="en-US" sz="3200"/>
              <a:t>French Revolution to describe the </a:t>
            </a:r>
            <a:br>
              <a:rPr lang="en-US" sz="3200"/>
            </a:br>
            <a:r>
              <a:rPr lang="en-US" sz="3200"/>
              <a:t>actions of the Jacobin Club which </a:t>
            </a:r>
            <a:br>
              <a:rPr lang="en-US" sz="3200"/>
            </a:br>
            <a:r>
              <a:rPr lang="en-US" sz="3200"/>
              <a:t>governed France following deposition </a:t>
            </a:r>
            <a:br>
              <a:rPr lang="en-US" sz="3200"/>
            </a:br>
            <a:r>
              <a:rPr lang="en-US" sz="3200"/>
              <a:t>of the monarchy</a:t>
            </a:r>
          </a:p>
          <a:p>
            <a:endParaRPr 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41505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A098D-7B35-EE67-D4EB-F74105193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Group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7CAB7-5CEA-57F0-030E-312736E214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Gather into groups and attempt to provide an ontological model of the following acts, some of which are coercive:</a:t>
            </a:r>
          </a:p>
          <a:p>
            <a:endParaRPr lang="en-US">
              <a:cs typeface="Arial" panose="020B0604020202020204" pitchFamily="34" charset="0"/>
            </a:endParaRPr>
          </a:p>
          <a:p>
            <a:pPr lvl="1"/>
            <a:r>
              <a:rPr lang="en-US">
                <a:cs typeface="Arial" panose="020B0604020202020204" pitchFamily="34" charset="0"/>
              </a:rPr>
              <a:t>Sam threatens to shoot Mark if Mark doesn’t give Sam $20</a:t>
            </a:r>
          </a:p>
          <a:p>
            <a:pPr lvl="1"/>
            <a:r>
              <a:rPr lang="en-US">
                <a:cs typeface="Arial" panose="020B0604020202020204" pitchFamily="34" charset="0"/>
              </a:rPr>
              <a:t>Sam tricks Mark through dialogue into giving Sam $20</a:t>
            </a:r>
          </a:p>
          <a:p>
            <a:pPr lvl="1"/>
            <a:r>
              <a:rPr lang="en-US">
                <a:cs typeface="Arial" panose="020B0604020202020204" pitchFamily="34" charset="0"/>
              </a:rPr>
              <a:t>Sam persuades Mark through argument into giving Sam $20</a:t>
            </a:r>
          </a:p>
          <a:p>
            <a:pPr marL="0" indent="0" algn="ctr">
              <a:buNone/>
            </a:pPr>
            <a:endParaRPr lang="en-US" b="1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b="1">
                <a:solidFill>
                  <a:srgbClr val="FF0000"/>
                </a:solidFill>
              </a:rPr>
              <a:t>Feel free to review ontology design patterns on the web...</a:t>
            </a:r>
          </a:p>
        </p:txBody>
      </p:sp>
    </p:spTree>
    <p:extLst>
      <p:ext uri="{BB962C8B-B14F-4D97-AF65-F5344CB8AC3E}">
        <p14:creationId xmlns:p14="http://schemas.microsoft.com/office/powerpoint/2010/main" val="30324577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96892-A62B-72EC-1B52-C9AC91EB9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CE220-FEFF-568C-6CD7-404C3413D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BFO: Terrorism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BB2A-DE96-A69A-918C-09365B643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7244"/>
          </a:xfrm>
        </p:spPr>
        <p:txBody>
          <a:bodyPr/>
          <a:lstStyle/>
          <a:p>
            <a:r>
              <a:rPr lang="en-US"/>
              <a:t>An adequate account of such </a:t>
            </a:r>
            <a:r>
              <a:rPr lang="en-US" i="1"/>
              <a:t>terrorism </a:t>
            </a:r>
            <a:r>
              <a:rPr lang="en-US"/>
              <a:t>will require at a minumum ontological characterizations of:  </a:t>
            </a:r>
          </a:p>
          <a:p>
            <a:pPr marL="0" indent="0">
              <a:buNone/>
            </a:pPr>
            <a:endParaRPr lang="en-US"/>
          </a:p>
          <a:p>
            <a:pPr lvl="1"/>
            <a:r>
              <a:rPr lang="en-US"/>
              <a:t>Social dispositions, e.g. customs, languages, rituals, etc. </a:t>
            </a:r>
          </a:p>
          <a:p>
            <a:pPr lvl="1"/>
            <a:r>
              <a:rPr lang="en-US"/>
              <a:t>Speech acts, e.g. imperatives, threats, coercion, etc. </a:t>
            </a:r>
          </a:p>
          <a:p>
            <a:pPr lvl="1"/>
            <a:r>
              <a:rPr lang="en-US"/>
              <a:t>Mental functioning, e.g. </a:t>
            </a:r>
            <a:r>
              <a:rPr lang="en-US">
                <a:solidFill>
                  <a:srgbClr val="FF0000"/>
                </a:solidFill>
              </a:rPr>
              <a:t>beliefs</a:t>
            </a:r>
            <a:r>
              <a:rPr lang="en-US"/>
              <a:t>, </a:t>
            </a:r>
            <a:r>
              <a:rPr lang="en-US">
                <a:solidFill>
                  <a:srgbClr val="FF0000"/>
                </a:solidFill>
              </a:rPr>
              <a:t>knowledge</a:t>
            </a:r>
            <a:r>
              <a:rPr lang="en-US"/>
              <a:t>, </a:t>
            </a:r>
            <a:r>
              <a:rPr lang="en-US">
                <a:solidFill>
                  <a:srgbClr val="FF0000"/>
                </a:solidFill>
              </a:rPr>
              <a:t>hopes</a:t>
            </a:r>
            <a:r>
              <a:rPr lang="en-US"/>
              <a:t>, etc. </a:t>
            </a:r>
          </a:p>
          <a:p>
            <a:pPr lvl="1"/>
            <a:r>
              <a:rPr lang="en-US"/>
              <a:t>Social acts, e.g. coercion, propaganda, property damage, etc. </a:t>
            </a:r>
          </a:p>
          <a:p>
            <a:pPr lvl="1"/>
            <a:r>
              <a:rPr lang="en-US"/>
              <a:t>Documents, e.g. credentials, training programs, etc. </a:t>
            </a:r>
          </a:p>
          <a:p>
            <a:pPr lvl="1"/>
            <a:r>
              <a:rPr lang="en-US"/>
              <a:t>Authorities, e.g. governments, cells, networks, etc. 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682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death in the us&#10;&#10;Description automatically generated">
            <a:extLst>
              <a:ext uri="{FF2B5EF4-FFF2-40B4-BE49-F238E27FC236}">
                <a16:creationId xmlns:a16="http://schemas.microsoft.com/office/drawing/2014/main" id="{53607484-A8ED-A8E4-48F4-5CD8725B0F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19"/>
          <a:stretch/>
        </p:blipFill>
        <p:spPr>
          <a:xfrm>
            <a:off x="939114" y="0"/>
            <a:ext cx="10388974" cy="6834598"/>
          </a:xfrm>
        </p:spPr>
      </p:pic>
    </p:spTree>
    <p:extLst>
      <p:ext uri="{BB962C8B-B14F-4D97-AF65-F5344CB8AC3E}">
        <p14:creationId xmlns:p14="http://schemas.microsoft.com/office/powerpoint/2010/main" val="197588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96892-A62B-72EC-1B52-C9AC91EB9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CE220-FEFF-568C-6CD7-404C3413D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BFO: Terrorism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BB2A-DE96-A69A-918C-09365B643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7244"/>
          </a:xfrm>
        </p:spPr>
        <p:txBody>
          <a:bodyPr/>
          <a:lstStyle/>
          <a:p>
            <a:r>
              <a:rPr lang="en-US"/>
              <a:t>An adequate account of such </a:t>
            </a:r>
            <a:r>
              <a:rPr lang="en-US" i="1"/>
              <a:t>terrorism </a:t>
            </a:r>
            <a:r>
              <a:rPr lang="en-US"/>
              <a:t>will require at a minumum ontological characterizations of:  </a:t>
            </a:r>
          </a:p>
          <a:p>
            <a:pPr marL="0" indent="0">
              <a:buNone/>
            </a:pPr>
            <a:endParaRPr lang="en-US"/>
          </a:p>
          <a:p>
            <a:pPr lvl="1"/>
            <a:r>
              <a:rPr lang="en-US"/>
              <a:t>Social dispositions, e.g. customs, languages, rituals, etc. </a:t>
            </a:r>
          </a:p>
          <a:p>
            <a:pPr lvl="1"/>
            <a:r>
              <a:rPr lang="en-US"/>
              <a:t>Speech acts, e.g. imperatives, threats, coercion, etc. </a:t>
            </a:r>
          </a:p>
          <a:p>
            <a:pPr lvl="1"/>
            <a:r>
              <a:rPr lang="en-US"/>
              <a:t>Mental functioning, e.g. beliefs, knowledge, hopes, etc. </a:t>
            </a:r>
          </a:p>
          <a:p>
            <a:pPr lvl="1"/>
            <a:r>
              <a:rPr lang="en-US"/>
              <a:t>Social acts, e.g. coercion, </a:t>
            </a:r>
            <a:r>
              <a:rPr lang="en-US">
                <a:solidFill>
                  <a:srgbClr val="FF0000"/>
                </a:solidFill>
              </a:rPr>
              <a:t>propaganda</a:t>
            </a:r>
            <a:r>
              <a:rPr lang="en-US"/>
              <a:t>, property damage, etc. </a:t>
            </a:r>
          </a:p>
          <a:p>
            <a:pPr lvl="1"/>
            <a:r>
              <a:rPr lang="en-US"/>
              <a:t>Documents, e.g. credentials, training programs, etc. </a:t>
            </a:r>
          </a:p>
          <a:p>
            <a:pPr lvl="1"/>
            <a:r>
              <a:rPr lang="en-US"/>
              <a:t>Authorities, e.g. governments, cells, networks, etc. 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499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/>
              <a:t>Alain Locke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Harvard educated philosopher; first African American recipient of Rhodes scholarship</a:t>
            </a:r>
          </a:p>
          <a:p>
            <a:endParaRPr lang="en-US" sz="3200" dirty="0"/>
          </a:p>
          <a:p>
            <a:r>
              <a:rPr lang="en-US" sz="3200" dirty="0"/>
              <a:t>Howard philosophy department chair for most of his academic life</a:t>
            </a:r>
          </a:p>
          <a:p>
            <a:endParaRPr lang="en-US" sz="3200" dirty="0"/>
          </a:p>
          <a:p>
            <a:r>
              <a:rPr lang="en-US" sz="3200" dirty="0"/>
              <a:t>Widely considered one of the leading intellectuals of the Harlem Renaissance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73326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/>
              <a:t>Alain Locke</a:t>
            </a:r>
            <a:endParaRPr lang="en-US" sz="5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132" y="1690688"/>
            <a:ext cx="2495550" cy="351645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939" y="2661396"/>
            <a:ext cx="2854979" cy="37271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7175" y="580154"/>
            <a:ext cx="3837127" cy="520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1431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/>
              <a:t>Art for Art’s Sake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1118"/>
          </a:xfrm>
        </p:spPr>
        <p:txBody>
          <a:bodyPr>
            <a:normAutofit/>
          </a:bodyPr>
          <a:lstStyle/>
          <a:p>
            <a:r>
              <a:rPr lang="en-US" sz="3200" dirty="0"/>
              <a:t>Prior to the Harlem Renaissance, negro art was often only reactive, illustrating counter-stereotypes </a:t>
            </a:r>
          </a:p>
          <a:p>
            <a:endParaRPr lang="en-US" sz="3200" dirty="0"/>
          </a:p>
          <a:p>
            <a:r>
              <a:rPr lang="en-US" sz="3200" dirty="0"/>
              <a:t>Locke claimed self-understanding worked into artistic expression breaks internalized prejudice and the need to react artistically to external prejudice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Leading to better understanding and the demonstration of cultural value</a:t>
            </a:r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65142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/>
              <a:t>Art for Art’s Sake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Given the heterogeneity of new negro life, Locke saw the benefit of representing that life with various artistic methods</a:t>
            </a:r>
          </a:p>
          <a:p>
            <a:endParaRPr lang="en-US" sz="3200" dirty="0"/>
          </a:p>
          <a:p>
            <a:r>
              <a:rPr lang="en-US" sz="3200" dirty="0"/>
              <a:t>And Locke observed the importance of capturing not only ‘upper class’ aspects of this life, but all aspects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Which brought him in conflict with Du Bois…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92860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/>
              <a:t>Old vs New: Du Bois &amp; Locke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86612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Du Bois was a supporter of art during the Harlem Renaissance, but insisted artists employ traditional mediums and write “respectable texts” to promote race pride</a:t>
            </a:r>
          </a:p>
          <a:p>
            <a:endParaRPr lang="en-US" sz="3200" dirty="0"/>
          </a:p>
          <a:p>
            <a:r>
              <a:rPr lang="en-US" sz="3200" dirty="0"/>
              <a:t>He worried unflattering depictions of black life would only entrench existing stereotypes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Claimed “all art is propaganda” - </a:t>
            </a:r>
            <a:r>
              <a:rPr lang="en-US" sz="3200" b="1" i="1" dirty="0">
                <a:solidFill>
                  <a:srgbClr val="FF0000"/>
                </a:solidFill>
              </a:rPr>
              <a:t>Criteria of Negro Art</a:t>
            </a:r>
            <a:r>
              <a:rPr lang="en-US" sz="3200" b="1" dirty="0">
                <a:solidFill>
                  <a:srgbClr val="FF0000"/>
                </a:solidFill>
              </a:rPr>
              <a:t> in 1926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63236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CB631-6605-E13E-5A10-F316DEEB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Propaganda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AD994-7BE2-FF7D-8A97-320183CB4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60211" cy="5032375"/>
          </a:xfrm>
        </p:spPr>
        <p:txBody>
          <a:bodyPr>
            <a:normAutofit/>
          </a:bodyPr>
          <a:lstStyle/>
          <a:p>
            <a:r>
              <a:rPr lang="en-US"/>
              <a:t>A propaganda act is an act of communication designed to influence or persuade an audience in the interest of furthering an agenda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Example techniques: </a:t>
            </a:r>
          </a:p>
          <a:p>
            <a:pPr lvl="1"/>
            <a:r>
              <a:rPr lang="en-US"/>
              <a:t>Media Manipulation  </a:t>
            </a:r>
          </a:p>
          <a:p>
            <a:pPr lvl="1"/>
            <a:r>
              <a:rPr lang="en-US"/>
              <a:t>Psychological Impact </a:t>
            </a:r>
          </a:p>
          <a:p>
            <a:pPr lvl="1"/>
            <a:r>
              <a:rPr lang="en-US"/>
              <a:t>Rhetoric &amp; Fallacies </a:t>
            </a:r>
          </a:p>
          <a:p>
            <a:endParaRPr lang="en-US"/>
          </a:p>
        </p:txBody>
      </p:sp>
      <p:pic>
        <p:nvPicPr>
          <p:cNvPr id="7" name="Picture 6" descr="A group of people standing in front of a poster&#10;&#10;Description automatically generated">
            <a:extLst>
              <a:ext uri="{FF2B5EF4-FFF2-40B4-BE49-F238E27FC236}">
                <a16:creationId xmlns:a16="http://schemas.microsoft.com/office/drawing/2014/main" id="{12E6CD81-F379-8603-56BC-E3EFCDDF0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539" y="3185160"/>
            <a:ext cx="5654613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334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B9B36-A47B-CA05-BB68-3C75376E4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Reign of Terror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D7E3D-5956-08C1-DCC4-DBF0BF5C9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16343" cy="4351338"/>
          </a:xfrm>
        </p:spPr>
        <p:txBody>
          <a:bodyPr>
            <a:normAutofit/>
          </a:bodyPr>
          <a:lstStyle/>
          <a:p>
            <a:r>
              <a:rPr lang="en-US" sz="3200"/>
              <a:t>“Terrorism” was coined during the </a:t>
            </a:r>
            <a:br>
              <a:rPr lang="en-US" sz="3200"/>
            </a:br>
            <a:r>
              <a:rPr lang="en-US" sz="3200"/>
              <a:t>French Revolution to describe the </a:t>
            </a:r>
            <a:br>
              <a:rPr lang="en-US" sz="3200"/>
            </a:br>
            <a:r>
              <a:rPr lang="en-US" sz="3200"/>
              <a:t>actions of the Jacobin Club which </a:t>
            </a:r>
            <a:br>
              <a:rPr lang="en-US" sz="3200"/>
            </a:br>
            <a:r>
              <a:rPr lang="en-US" sz="3200"/>
              <a:t>governed France following deposition </a:t>
            </a:r>
            <a:br>
              <a:rPr lang="en-US" sz="3200"/>
            </a:br>
            <a:r>
              <a:rPr lang="en-US" sz="3200"/>
              <a:t>of the monarchy</a:t>
            </a:r>
          </a:p>
          <a:p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3AD22E-AEF7-E767-D371-63DA0FD54E53}"/>
              </a:ext>
            </a:extLst>
          </p:cNvPr>
          <p:cNvSpPr txBox="1"/>
          <p:nvPr/>
        </p:nvSpPr>
        <p:spPr>
          <a:xfrm>
            <a:off x="838199" y="4430772"/>
            <a:ext cx="68427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  <a:t>“Terror is nothing other than justice, </a:t>
            </a:r>
            <a:b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</a:br>
            <a: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  <a:t>prompt, severe, inflexible”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  <a:t>-Maximilien Robespierre</a:t>
            </a:r>
          </a:p>
        </p:txBody>
      </p:sp>
    </p:spTree>
    <p:extLst>
      <p:ext uri="{BB962C8B-B14F-4D97-AF65-F5344CB8AC3E}">
        <p14:creationId xmlns:p14="http://schemas.microsoft.com/office/powerpoint/2010/main" val="16790958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/>
              <a:t>Group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Gather into groups; what side do you take between Locke and Du Bois regarding art? </a:t>
            </a:r>
          </a:p>
          <a:p>
            <a:endParaRPr lang="en-US" sz="3200" dirty="0"/>
          </a:p>
          <a:p>
            <a:r>
              <a:rPr lang="en-US" dirty="0"/>
              <a:t>Is it the case that all art is ultimately propaganda, as Du Bois claimed, or is there a way to express oneself through art that does not result in propaganda? 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b="1" dirty="0">
                <a:solidFill>
                  <a:srgbClr val="FF0000"/>
                </a:solidFill>
              </a:rPr>
              <a:t>What counts as propaganda? 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39871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/>
              <a:t>Du Bois on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Part of the worry was that black artists would intentionally produce work reinforcing stereotypes, since that’s what whites would buy</a:t>
            </a:r>
          </a:p>
          <a:p>
            <a:endParaRPr lang="en-US" sz="3200" dirty="0"/>
          </a:p>
          <a:p>
            <a:r>
              <a:rPr lang="en-US" sz="3200" dirty="0"/>
              <a:t>Most readers were white, as were the largest publishers</a:t>
            </a:r>
          </a:p>
          <a:p>
            <a:endParaRPr lang="en-US" sz="3200" dirty="0"/>
          </a:p>
          <a:p>
            <a:r>
              <a:rPr lang="en-US" sz="3200" dirty="0"/>
              <a:t>This created pressure for black authors to write for white audiences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12321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/>
              <a:t>Du Bois on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But more substantially, Du Bois suggests that since artists are enmeshed in networks of meaning-making and justice…</a:t>
            </a:r>
          </a:p>
          <a:p>
            <a:endParaRPr lang="en-US" sz="3200" dirty="0"/>
          </a:p>
          <a:p>
            <a:r>
              <a:rPr lang="en-US" sz="3200" dirty="0"/>
              <a:t>Any self-understanding an artist has depends on navigating these networks…</a:t>
            </a:r>
          </a:p>
          <a:p>
            <a:endParaRPr lang="en-US" sz="3200" dirty="0"/>
          </a:p>
          <a:p>
            <a:r>
              <a:rPr lang="en-US" sz="3200" dirty="0"/>
              <a:t>Implying artistic content is</a:t>
            </a:r>
            <a:r>
              <a:rPr lang="en-US" sz="3200" i="1" dirty="0"/>
              <a:t> always </a:t>
            </a:r>
            <a:r>
              <a:rPr lang="en-US" sz="3200" dirty="0"/>
              <a:t>in response to the public domain of ethical and political values </a:t>
            </a:r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39196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/>
              <a:t>Du Bois on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But more substantially, Du Bois suggests that since artists are enmeshed in networks of meaning-making and justice…</a:t>
            </a:r>
          </a:p>
          <a:p>
            <a:endParaRPr lang="en-US" sz="3200" dirty="0"/>
          </a:p>
          <a:p>
            <a:r>
              <a:rPr lang="en-US" sz="3200" dirty="0"/>
              <a:t>Any self-understanding an artist has depends on navigating these networks…</a:t>
            </a:r>
          </a:p>
          <a:p>
            <a:endParaRPr lang="en-US" sz="3200" dirty="0"/>
          </a:p>
          <a:p>
            <a:pPr marL="0" indent="0" algn="ctr">
              <a:buNone/>
            </a:pPr>
            <a:r>
              <a:rPr lang="en-US" sz="3200" b="1" dirty="0">
                <a:solidFill>
                  <a:srgbClr val="FF0000"/>
                </a:solidFill>
              </a:rPr>
              <a:t>Hence, all art is propaganda </a:t>
            </a:r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74195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BA5B0-A098-3E6C-4249-F2F211C7F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Readings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32D4E-0E47-445A-BE80-15F68F115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tabLst>
                <a:tab pos="3223260" algn="l"/>
              </a:tabLst>
            </a:pPr>
            <a:r>
              <a:rPr lang="en-US" u="sng">
                <a:solidFill>
                  <a:srgbClr val="000000"/>
                </a:solidFill>
                <a:effectLst/>
                <a:ea typeface="Trebuchet MS" panose="020B0703020202090204" pitchFamily="34" charset="0"/>
                <a:cs typeface="Times New Roman" panose="02020603050405020304" pitchFamily="18" charset="0"/>
                <a:hlinkClick r:id="rId2"/>
              </a:rPr>
              <a:t>An Ontological Framework for Understanding the Terror-Crime Nexus</a:t>
            </a:r>
            <a:endParaRPr lang="en-US" u="sng">
              <a:solidFill>
                <a:srgbClr val="000000"/>
              </a:solidFill>
              <a:effectLst/>
              <a:ea typeface="Trebuchet MS" panose="020B070302020209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tabLst>
                <a:tab pos="3223260" algn="l"/>
              </a:tabLst>
            </a:pPr>
            <a:endParaRPr lang="en-US">
              <a:solidFill>
                <a:srgbClr val="404040"/>
              </a:solidFill>
              <a:effectLst/>
              <a:ea typeface="Trebuchet MS" panose="020B070302020209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spcAft>
                <a:spcPts val="600"/>
              </a:spcAft>
              <a:tabLst>
                <a:tab pos="3223260" algn="l"/>
              </a:tabLst>
            </a:pPr>
            <a:endParaRPr lang="en-US" u="sng">
              <a:solidFill>
                <a:srgbClr val="000000"/>
              </a:solidFill>
              <a:effectLst/>
              <a:ea typeface="Trebuchet MS" panose="020B0703020202090204" pitchFamily="34" charset="0"/>
              <a:cs typeface="Times New Roman" panose="02020603050405020304" pitchFamily="18" charset="0"/>
              <a:hlinkClick r:id=""/>
            </a:endParaRPr>
          </a:p>
          <a:p>
            <a:pPr>
              <a:spcBef>
                <a:spcPts val="0"/>
              </a:spcBef>
              <a:spcAft>
                <a:spcPts val="600"/>
              </a:spcAft>
              <a:tabLst>
                <a:tab pos="3223260" algn="l"/>
              </a:tabLst>
            </a:pPr>
            <a:r>
              <a:rPr lang="en-US" u="sng">
                <a:solidFill>
                  <a:srgbClr val="000000"/>
                </a:solidFill>
                <a:effectLst/>
                <a:ea typeface="Trebuchet MS" panose="020B0703020202090204" pitchFamily="34" charset="0"/>
                <a:cs typeface="Times New Roman" panose="02020603050405020304" pitchFamily="18" charset="0"/>
                <a:hlinkClick r:id=""/>
              </a:rPr>
              <a:t>A Simple Ontology for the Analysis of Terrorist Attacks</a:t>
            </a:r>
            <a:endParaRPr lang="en-US">
              <a:solidFill>
                <a:srgbClr val="404040"/>
              </a:solidFill>
              <a:effectLst/>
              <a:ea typeface="Trebuchet MS" panose="020B0703020202090204" pitchFamily="34" charset="0"/>
              <a:cs typeface="Times New Roman" panose="02020603050405020304" pitchFamily="18" charset="0"/>
            </a:endParaRPr>
          </a:p>
          <a:p>
            <a:endParaRPr lang="en-US" u="sng">
              <a:solidFill>
                <a:srgbClr val="000000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  <a:hlinkClick r:id=""/>
            </a:endParaRPr>
          </a:p>
          <a:p>
            <a:r>
              <a:rPr lang="en-US" u="sng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  <a:hlinkClick r:id=""/>
              </a:rPr>
              <a:t>Ontology of Insider Threat Indicators</a:t>
            </a:r>
            <a:r>
              <a:rPr lang="en-US">
                <a:effectLst/>
              </a:rPr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74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B9B36-A47B-CA05-BB68-3C75376E4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Reign of Terror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D7E3D-5956-08C1-DCC4-DBF0BF5C9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16343" cy="4351338"/>
          </a:xfrm>
        </p:spPr>
        <p:txBody>
          <a:bodyPr>
            <a:normAutofit/>
          </a:bodyPr>
          <a:lstStyle/>
          <a:p>
            <a:r>
              <a:rPr lang="en-US" sz="3200"/>
              <a:t>“Terrorism” was coined during the </a:t>
            </a:r>
            <a:br>
              <a:rPr lang="en-US" sz="3200"/>
            </a:br>
            <a:r>
              <a:rPr lang="en-US" sz="3200"/>
              <a:t>French Revolution to describe the </a:t>
            </a:r>
            <a:br>
              <a:rPr lang="en-US" sz="3200"/>
            </a:br>
            <a:r>
              <a:rPr lang="en-US" sz="3200"/>
              <a:t>actions of the Jacobin Club which </a:t>
            </a:r>
            <a:br>
              <a:rPr lang="en-US" sz="3200"/>
            </a:br>
            <a:r>
              <a:rPr lang="en-US" sz="3200"/>
              <a:t>governed France following deposition </a:t>
            </a:r>
            <a:br>
              <a:rPr lang="en-US" sz="3200"/>
            </a:br>
            <a:r>
              <a:rPr lang="en-US" sz="3200"/>
              <a:t>of the monarchy</a:t>
            </a:r>
          </a:p>
          <a:p>
            <a:endParaRPr lang="en-US" b="1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3AD22E-AEF7-E767-D371-63DA0FD54E53}"/>
              </a:ext>
            </a:extLst>
          </p:cNvPr>
          <p:cNvSpPr txBox="1"/>
          <p:nvPr/>
        </p:nvSpPr>
        <p:spPr>
          <a:xfrm>
            <a:off x="838199" y="4452475"/>
            <a:ext cx="64411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  <a:t>“Terror is the order of the day”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aramond" panose="02020404030301010803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  <a:t>-Maximilien Robespierre</a:t>
            </a:r>
          </a:p>
        </p:txBody>
      </p:sp>
    </p:spTree>
    <p:extLst>
      <p:ext uri="{BB962C8B-B14F-4D97-AF65-F5344CB8AC3E}">
        <p14:creationId xmlns:p14="http://schemas.microsoft.com/office/powerpoint/2010/main" val="1964041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B9B36-A47B-CA05-BB68-3C75376E4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Reign of Terror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D7E3D-5956-08C1-DCC4-DBF0BF5C9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16343" cy="4351338"/>
          </a:xfrm>
        </p:spPr>
        <p:txBody>
          <a:bodyPr>
            <a:normAutofit/>
          </a:bodyPr>
          <a:lstStyle/>
          <a:p>
            <a:r>
              <a:rPr lang="en-US" sz="3200"/>
              <a:t>“Terrorism” was coined during the </a:t>
            </a:r>
            <a:br>
              <a:rPr lang="en-US" sz="3200"/>
            </a:br>
            <a:r>
              <a:rPr lang="en-US" sz="3200"/>
              <a:t>French Revolution to describe the </a:t>
            </a:r>
            <a:br>
              <a:rPr lang="en-US" sz="3200"/>
            </a:br>
            <a:r>
              <a:rPr lang="en-US" sz="3200"/>
              <a:t>actions of the Jacobin Club which </a:t>
            </a:r>
            <a:br>
              <a:rPr lang="en-US" sz="3200"/>
            </a:br>
            <a:r>
              <a:rPr lang="en-US" sz="3200"/>
              <a:t>governed France following deposition </a:t>
            </a:r>
            <a:br>
              <a:rPr lang="en-US" sz="3200"/>
            </a:br>
            <a:r>
              <a:rPr lang="en-US" sz="3200"/>
              <a:t>of the monarchy</a:t>
            </a:r>
          </a:p>
          <a:p>
            <a:endParaRPr lang="en-US" sz="3200" b="1">
              <a:solidFill>
                <a:srgbClr val="FF0000"/>
              </a:solidFill>
            </a:endParaRPr>
          </a:p>
        </p:txBody>
      </p:sp>
      <p:pic>
        <p:nvPicPr>
          <p:cNvPr id="5" name="Picture 4" descr="A person pulling a person on a long rope&#10;&#10;Description automatically generated with medium confidence">
            <a:extLst>
              <a:ext uri="{FF2B5EF4-FFF2-40B4-BE49-F238E27FC236}">
                <a16:creationId xmlns:a16="http://schemas.microsoft.com/office/drawing/2014/main" id="{45257322-531C-FA34-74ED-C982F3724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8730" y="365125"/>
            <a:ext cx="4065812" cy="64656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3AD22E-AEF7-E767-D371-63DA0FD54E53}"/>
              </a:ext>
            </a:extLst>
          </p:cNvPr>
          <p:cNvSpPr txBox="1"/>
          <p:nvPr/>
        </p:nvSpPr>
        <p:spPr>
          <a:xfrm>
            <a:off x="838199" y="4441757"/>
            <a:ext cx="644114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  <a:t>Illustration of Robespierre</a:t>
            </a:r>
            <a:b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</a:br>
            <a: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  <a:t>placing the executioner under the</a:t>
            </a:r>
            <a:b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</a:br>
            <a: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  <a:t>guillotine after having everyone </a:t>
            </a:r>
            <a:b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</a:br>
            <a:r>
              <a:rPr kumimoji="0" lang="en-US" sz="32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Times New Roman" panose="02020603050405020304" pitchFamily="18" charset="0"/>
              </a:rPr>
              <a:t>else executed</a:t>
            </a:r>
          </a:p>
        </p:txBody>
      </p:sp>
    </p:spTree>
    <p:extLst>
      <p:ext uri="{BB962C8B-B14F-4D97-AF65-F5344CB8AC3E}">
        <p14:creationId xmlns:p14="http://schemas.microsoft.com/office/powerpoint/2010/main" val="624446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A0179-0814-3B00-938A-853C21B81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Global Database Definition of Terrorism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DF305-E22A-A356-55B0-164C0A977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/>
              <a:t>The threatened or actual use of illegal force and violence by a non-state actor to attain a political, economic, religious, or social goal through fear, coercion, or intimidation.</a:t>
            </a:r>
          </a:p>
          <a:p>
            <a:pPr marL="0" indent="0" algn="ctr">
              <a:buNone/>
            </a:pPr>
            <a:r>
              <a:rPr lang="en-US" sz="3200" i="1">
                <a:hlinkClick r:id="rId2"/>
              </a:rPr>
              <a:t>http://www.start.umd.edu/gtd/using-gtd/</a:t>
            </a:r>
            <a:r>
              <a:rPr lang="en-US" sz="3200" i="1"/>
              <a:t> 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20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A0179-0814-3B00-938A-853C21B81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Global Database Definition of Terrorism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DF305-E22A-A356-55B0-164C0A977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US" sz="3200"/>
              <a:t>The threatened or actual use of illegal force and violence by a non-state actor to attain a political, economic, religious, or social goal through fear, coercion, or intimidation.</a:t>
            </a:r>
          </a:p>
          <a:p>
            <a:pPr marL="0" indent="0" algn="ctr">
              <a:buNone/>
            </a:pPr>
            <a:r>
              <a:rPr lang="en-US" sz="3200" i="1">
                <a:hlinkClick r:id="rId2"/>
              </a:rPr>
              <a:t>http://www.start.umd.edu/gtd/using-gtd/</a:t>
            </a:r>
            <a:r>
              <a:rPr lang="en-US" sz="3200" i="1"/>
              <a:t> </a:t>
            </a:r>
            <a:endParaRPr lang="en-US" sz="3200"/>
          </a:p>
          <a:p>
            <a:endParaRPr lang="en-US" sz="3200"/>
          </a:p>
          <a:p>
            <a:r>
              <a:rPr lang="en-US" sz="3200"/>
              <a:t>Potential scope: </a:t>
            </a:r>
          </a:p>
          <a:p>
            <a:pPr lvl="1"/>
            <a:r>
              <a:rPr lang="en-US" sz="2800"/>
              <a:t>Domestic paramilitary organizations</a:t>
            </a:r>
          </a:p>
          <a:p>
            <a:pPr lvl="1"/>
            <a:r>
              <a:rPr lang="en-US" sz="2800"/>
              <a:t>International paramilitary groups</a:t>
            </a:r>
          </a:p>
          <a:p>
            <a:pPr lvl="1"/>
            <a:r>
              <a:rPr lang="en-US" sz="2800"/>
              <a:t>Kinetic and digital violence</a:t>
            </a:r>
          </a:p>
        </p:txBody>
      </p:sp>
      <p:pic>
        <p:nvPicPr>
          <p:cNvPr id="5" name="Picture 4" descr="A yellow logo with leaves&#10;&#10;Description automatically generated">
            <a:extLst>
              <a:ext uri="{FF2B5EF4-FFF2-40B4-BE49-F238E27FC236}">
                <a16:creationId xmlns:a16="http://schemas.microsoft.com/office/drawing/2014/main" id="{CB1BB556-4B98-EFB1-76C3-052D5DA46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5564" y="4752067"/>
            <a:ext cx="1935134" cy="1360034"/>
          </a:xfrm>
          <a:prstGeom prst="rect">
            <a:avLst/>
          </a:prstGeom>
        </p:spPr>
      </p:pic>
      <p:pic>
        <p:nvPicPr>
          <p:cNvPr id="7" name="Picture 6" descr="A black and white circular stamp&#10;&#10;Description automatically generated">
            <a:extLst>
              <a:ext uri="{FF2B5EF4-FFF2-40B4-BE49-F238E27FC236}">
                <a16:creationId xmlns:a16="http://schemas.microsoft.com/office/drawing/2014/main" id="{CB152971-3D32-C40F-FDD7-C63175752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4120" y="4371294"/>
            <a:ext cx="1408343" cy="212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87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Domestic Terrorism</a:t>
            </a:r>
            <a:r>
              <a:rPr lang="en-US" sz="5400" b="1" i="1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1743"/>
          </a:xfrm>
        </p:spPr>
        <p:txBody>
          <a:bodyPr>
            <a:normAutofit/>
          </a:bodyPr>
          <a:lstStyle/>
          <a:p>
            <a:r>
              <a:rPr lang="en-US" sz="3200" dirty="0"/>
              <a:t>Reconstruction Era circa 1863-1877</a:t>
            </a:r>
          </a:p>
          <a:p>
            <a:endParaRPr lang="en-US" sz="3200" dirty="0"/>
          </a:p>
          <a:p>
            <a:r>
              <a:rPr lang="en-US" sz="3200" dirty="0"/>
              <a:t>Disenfranchisement Era circa 1877-1917</a:t>
            </a:r>
          </a:p>
          <a:p>
            <a:endParaRPr lang="en-US" sz="3200" dirty="0"/>
          </a:p>
          <a:p>
            <a:r>
              <a:rPr lang="en-US" sz="3200" i="1" dirty="0"/>
              <a:t>Plessy </a:t>
            </a:r>
            <a:r>
              <a:rPr lang="en-US" sz="3200" dirty="0"/>
              <a:t>v</a:t>
            </a:r>
            <a:r>
              <a:rPr lang="en-US" sz="3200" i="1" dirty="0"/>
              <a:t> Ferguson </a:t>
            </a:r>
            <a:r>
              <a:rPr lang="en-US" sz="3200" dirty="0"/>
              <a:t>(separate but equal doctrine) 1896</a:t>
            </a:r>
          </a:p>
          <a:p>
            <a:endParaRPr lang="en-US" sz="3200" dirty="0"/>
          </a:p>
          <a:p>
            <a:r>
              <a:rPr lang="en-US" sz="3200" dirty="0"/>
              <a:t>Jim Crow Laws enforcing segregation, curtailing political power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2B8909-5D7C-4BA4-A147-B88C413DBCF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Garamond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Garamon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1625912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1883</Words>
  <Application>Microsoft Macintosh PowerPoint</Application>
  <PresentationFormat>Widescreen</PresentationFormat>
  <Paragraphs>256</Paragraphs>
  <Slides>44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Aptos</vt:lpstr>
      <vt:lpstr>Arial</vt:lpstr>
      <vt:lpstr>Calibri</vt:lpstr>
      <vt:lpstr>Garamond</vt:lpstr>
      <vt:lpstr>Times New Roman</vt:lpstr>
      <vt:lpstr>Trebuchet MS</vt:lpstr>
      <vt:lpstr>2_Office Theme</vt:lpstr>
      <vt:lpstr>1_Office Theme</vt:lpstr>
      <vt:lpstr>6_Office Theme</vt:lpstr>
      <vt:lpstr>Terror</vt:lpstr>
      <vt:lpstr>PowerPoint Presentation</vt:lpstr>
      <vt:lpstr>Reign of Terror</vt:lpstr>
      <vt:lpstr>Reign of Terror</vt:lpstr>
      <vt:lpstr>Reign of Terror</vt:lpstr>
      <vt:lpstr>Reign of Terror</vt:lpstr>
      <vt:lpstr>Global Database Definition of Terrorism</vt:lpstr>
      <vt:lpstr>Global Database Definition of Terrorism</vt:lpstr>
      <vt:lpstr>Domestic Terrorism </vt:lpstr>
      <vt:lpstr>Domestic Terrorism </vt:lpstr>
      <vt:lpstr>Great Migration Map</vt:lpstr>
      <vt:lpstr>Domestic Terrorism  </vt:lpstr>
      <vt:lpstr>Red Summer of 1919</vt:lpstr>
      <vt:lpstr>Global Database Definition of Terrorism</vt:lpstr>
      <vt:lpstr>Global Database Definition of Terrorism</vt:lpstr>
      <vt:lpstr>…Making America Safe…</vt:lpstr>
      <vt:lpstr>…Making America Safe…</vt:lpstr>
      <vt:lpstr>Red Summer of 1919</vt:lpstr>
      <vt:lpstr>Red Summer of 1919</vt:lpstr>
      <vt:lpstr>Red Summer of 1919</vt:lpstr>
      <vt:lpstr>Red Summer of 1919</vt:lpstr>
      <vt:lpstr>…Making America Safe…</vt:lpstr>
      <vt:lpstr>Global Database Definition of Terrorism</vt:lpstr>
      <vt:lpstr>Group Exercise</vt:lpstr>
      <vt:lpstr>BFO: Terrorism</vt:lpstr>
      <vt:lpstr>BFO: Terrorism</vt:lpstr>
      <vt:lpstr>Terrorism</vt:lpstr>
      <vt:lpstr>Terrorist Act</vt:lpstr>
      <vt:lpstr>Coercion</vt:lpstr>
      <vt:lpstr>Group Exercise</vt:lpstr>
      <vt:lpstr>BFO: Terrorism</vt:lpstr>
      <vt:lpstr>PowerPoint Presentation</vt:lpstr>
      <vt:lpstr>BFO: Terrorism</vt:lpstr>
      <vt:lpstr>Alain Locke</vt:lpstr>
      <vt:lpstr>Alain Locke</vt:lpstr>
      <vt:lpstr>Art for Art’s Sake</vt:lpstr>
      <vt:lpstr>Art for Art’s Sake</vt:lpstr>
      <vt:lpstr>Old vs New: Du Bois &amp; Locke</vt:lpstr>
      <vt:lpstr>Propaganda</vt:lpstr>
      <vt:lpstr>Group Exercise</vt:lpstr>
      <vt:lpstr>Du Bois on Art</vt:lpstr>
      <vt:lpstr>Du Bois on Art</vt:lpstr>
      <vt:lpstr>Du Bois on Art</vt:lpstr>
      <vt:lpstr>Readings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Beverley</dc:creator>
  <cp:lastModifiedBy>John Beverley</cp:lastModifiedBy>
  <cp:revision>1</cp:revision>
  <dcterms:created xsi:type="dcterms:W3CDTF">2024-06-07T13:07:51Z</dcterms:created>
  <dcterms:modified xsi:type="dcterms:W3CDTF">2024-06-07T13:10:57Z</dcterms:modified>
</cp:coreProperties>
</file>

<file path=docProps/thumbnail.jpeg>
</file>